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74" r:id="rId4"/>
    <p:sldId id="270" r:id="rId5"/>
    <p:sldId id="271" r:id="rId6"/>
    <p:sldId id="259" r:id="rId7"/>
    <p:sldId id="266" r:id="rId8"/>
    <p:sldId id="260" r:id="rId9"/>
    <p:sldId id="264" r:id="rId10"/>
    <p:sldId id="265" r:id="rId11"/>
    <p:sldId id="261" r:id="rId12"/>
    <p:sldId id="263" r:id="rId13"/>
    <p:sldId id="262" r:id="rId14"/>
    <p:sldId id="272" r:id="rId15"/>
    <p:sldId id="273" r:id="rId16"/>
    <p:sldId id="269" r:id="rId17"/>
    <p:sldId id="275" r:id="rId18"/>
    <p:sldId id="276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Infraestrutura portátil e reprodutível (Docker).</a:t>
          </a:r>
          <a:endParaRPr lang="en-US" sz="1200" dirty="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Qualidade de dados via Arquitetura Medalhão em  um Data Lake.</a:t>
          </a:r>
          <a:endParaRPr lang="en-US" sz="1200" dirty="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Disponibilizar os dados através de múltiplos canais para consumo</a:t>
          </a:r>
          <a:r>
            <a:rPr lang="pt-PT" sz="1200" dirty="0"/>
            <a:t>.</a:t>
          </a:r>
          <a:endParaRPr lang="en-US" sz="12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 custScaleX="128972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376319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624944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3381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Infraestrutura portátil e reprodutível (Docker).</a:t>
          </a:r>
          <a:endParaRPr lang="en-US" sz="1200" kern="1200" dirty="0"/>
        </a:p>
      </dsp:txBody>
      <dsp:txXfrm>
        <a:off x="3381" y="1594146"/>
        <a:ext cx="1912500" cy="720000"/>
      </dsp:txXfrm>
    </dsp:sp>
    <dsp:sp modelId="{CE3B72E8-1E50-4BE9-AAD3-D71130540D3E}">
      <dsp:nvSpPr>
        <dsp:cNvPr id="0" name=""/>
        <dsp:cNvSpPr/>
      </dsp:nvSpPr>
      <dsp:spPr>
        <a:xfrm>
          <a:off x="2900551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3149176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2250569" y="1594146"/>
          <a:ext cx="246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Qualidade de dados via Arquitetura Medalhão em  um Data Lake.</a:t>
          </a:r>
          <a:endParaRPr lang="en-US" sz="1200" kern="1200" dirty="0"/>
        </a:p>
      </dsp:txBody>
      <dsp:txXfrm>
        <a:off x="2250569" y="1594146"/>
        <a:ext cx="2466589" cy="720000"/>
      </dsp:txXfrm>
    </dsp:sp>
    <dsp:sp modelId="{A2B0D314-2C4E-49CF-B8A0-6A18C9A6D4C1}">
      <dsp:nvSpPr>
        <dsp:cNvPr id="0" name=""/>
        <dsp:cNvSpPr/>
      </dsp:nvSpPr>
      <dsp:spPr>
        <a:xfrm>
          <a:off x="5424783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5673408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5051846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Disponibilizar os dados através de múltiplos canais para consumo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5051846" y="1594146"/>
        <a:ext cx="19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C61C-12AF-50DF-1DB9-E77E8741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1392C-19FC-6134-D46C-E5B4BCFEF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3" y="604646"/>
            <a:ext cx="8543543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2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B64B496-83EF-1820-869C-220A22D812D6}"/>
              </a:ext>
            </a:extLst>
          </p:cNvPr>
          <p:cNvSpPr txBox="1">
            <a:spLocks/>
          </p:cNvSpPr>
          <p:nvPr/>
        </p:nvSpPr>
        <p:spPr>
          <a:xfrm>
            <a:off x="6096000" y="2591563"/>
            <a:ext cx="4672584" cy="320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51C8767-CBE1-ED07-1996-5656E89DEC46}"/>
              </a:ext>
            </a:extLst>
          </p:cNvPr>
          <p:cNvSpPr txBox="1">
            <a:spLocks/>
          </p:cNvSpPr>
          <p:nvPr/>
        </p:nvSpPr>
        <p:spPr>
          <a:xfrm>
            <a:off x="7751064" y="1578345"/>
            <a:ext cx="3294888" cy="20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Entrega de dados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PostgreSQL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FastAPI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Metabase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Trino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E93D895-4203-E605-1DCB-72087D5F8156}"/>
              </a:ext>
            </a:extLst>
          </p:cNvPr>
          <p:cNvCxnSpPr>
            <a:cxnSpLocks/>
          </p:cNvCxnSpPr>
          <p:nvPr/>
        </p:nvCxnSpPr>
        <p:spPr>
          <a:xfrm>
            <a:off x="7070131" y="2130552"/>
            <a:ext cx="0" cy="451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39B0EE7A-8EEE-3C70-DDBA-0FF17B4F8628}"/>
              </a:ext>
            </a:extLst>
          </p:cNvPr>
          <p:cNvSpPr txBox="1">
            <a:spLocks/>
          </p:cNvSpPr>
          <p:nvPr/>
        </p:nvSpPr>
        <p:spPr>
          <a:xfrm>
            <a:off x="8028432" y="2591563"/>
            <a:ext cx="2740152" cy="1166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C6DF296D-5E16-891D-39C3-94AB178B4E9D}"/>
              </a:ext>
            </a:extLst>
          </p:cNvPr>
          <p:cNvSpPr txBox="1">
            <a:spLocks/>
          </p:cNvSpPr>
          <p:nvPr/>
        </p:nvSpPr>
        <p:spPr>
          <a:xfrm>
            <a:off x="327368" y="1518244"/>
            <a:ext cx="4862771" cy="1442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batch (Lote)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Airflow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CCE95F-DEA1-7C1C-5DE6-3EE072B2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03530"/>
            <a:ext cx="4581524" cy="1942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40D4A2-68C9-9F34-9E6D-DE6B9AFE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0" y="3403880"/>
            <a:ext cx="6833438" cy="25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642723"/>
            <a:ext cx="6684264" cy="5368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Demonstração – Pipeline em 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64208"/>
            <a:ext cx="668426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PROCESSAMENTO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DAGs do Airflow.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Spark streaming.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ENTREGA DE DADOS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Dashboards no metabase: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3" action="ppaction://hlinksldjump"/>
              </a:rPr>
              <a:t>Análise Histórica.</a:t>
            </a:r>
            <a:endParaRPr lang="en-US" sz="2000" dirty="0"/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APIs (Postman).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Acesso aos dados federados via Trino (DBeaver).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7680960" y="0"/>
            <a:ext cx="451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4CB44-F52E-2B83-E599-92EC4D8C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F12B3-9065-B2EC-A2C5-64BC95007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outliners:</a:t>
            </a:r>
          </a:p>
          <a:p>
            <a:r>
              <a:rPr lang="pt-BR" sz="2600" b="0" dirty="0"/>
              <a:t>1) O intervalo entre a última posição persistida e a posição recebida da SPTRANS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/>
              <a:t>haversine</a:t>
            </a:r>
            <a:r>
              <a:rPr lang="pt-BR" sz="2600" dirty="0"/>
              <a:t> com: a posição atual recebida da sptrans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Média (Percentil 85)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58341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6444996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Análise Histórica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BBD1-5F8F-27F4-E7FC-BFF5EC46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4DEF8-8CCB-1F2D-ADA1-B45ADEB70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60D80-6192-F692-BB09-01E5D9D9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5097" y="1018474"/>
            <a:ext cx="642047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equipe operacional necessita de uma ferramenta que possa indicar possíveis problemas de congestionamento, quebra e LENTIDÃO dos ônibus para pronta atuação reativa.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Solução de negócio -&gt; criar 3 KPI’s PAra monitorar: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lentas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com mais ônibus em congestionamento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demandadas/ativas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Disponibilizar uma visão </a:t>
            </a:r>
            <a:r>
              <a:rPr lang="en-US" sz="1600" b="0" i="1" dirty="0"/>
              <a:t>Near real time (NRT) </a:t>
            </a:r>
            <a:r>
              <a:rPr lang="en-US" sz="1600" b="0" dirty="0"/>
              <a:t>e uma Analise DE tendências e performance histórica de forma consolidada.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8F3A724D-A16E-69A6-14F7-1CAC917E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3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EDC3A14-04E7-14BA-A90D-03AE86FBF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8474964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 Bronze (</a:t>
            </a:r>
            <a:r>
              <a:rPr lang="en-US" sz="2800" dirty="0" err="1"/>
              <a:t>Retorno</a:t>
            </a:r>
            <a:r>
              <a:rPr lang="en-US" sz="2800" dirty="0"/>
              <a:t> API /</a:t>
            </a:r>
            <a:r>
              <a:rPr lang="en-US" sz="2800" dirty="0" err="1"/>
              <a:t>Posicao</a:t>
            </a:r>
            <a:r>
              <a:rPr lang="en-US" sz="2800" dirty="0"/>
              <a:t> da SPTrans)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E032B7-F64C-C84B-10BA-1875FB9043A9}"/>
              </a:ext>
            </a:extLst>
          </p:cNvPr>
          <p:cNvSpPr txBox="1"/>
          <p:nvPr/>
        </p:nvSpPr>
        <p:spPr>
          <a:xfrm>
            <a:off x="1520190" y="948690"/>
            <a:ext cx="31158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{</a:t>
            </a:r>
          </a:p>
          <a:p>
            <a:r>
              <a:rPr lang="pt-PT" sz="1400" dirty="0"/>
              <a:t>  "hr": "16:59",</a:t>
            </a:r>
          </a:p>
          <a:p>
            <a:r>
              <a:rPr lang="pt-PT" sz="1400" dirty="0"/>
              <a:t>  </a:t>
            </a:r>
            <a:r>
              <a:rPr lang="pt-PT" sz="1400" dirty="0">
                <a:highlight>
                  <a:srgbClr val="FFFF00"/>
                </a:highlight>
              </a:rPr>
              <a:t>"l"</a:t>
            </a:r>
            <a:r>
              <a:rPr lang="pt-PT" sz="1400" dirty="0"/>
              <a:t>: [</a:t>
            </a:r>
          </a:p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"9785-10",</a:t>
            </a:r>
          </a:p>
          <a:p>
            <a:r>
              <a:rPr lang="pt-PT" sz="1400" dirty="0"/>
              <a:t>      "cl": 33596,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"lt0": "METRÔ BARRA FUNDA",</a:t>
            </a:r>
          </a:p>
          <a:p>
            <a:r>
              <a:rPr lang="pt-PT" sz="1400" dirty="0"/>
              <a:t>      "lt1": "VL. TEREZINHA",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16236,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"2025-11-04T19:58:32Z",</a:t>
            </a:r>
          </a:p>
          <a:p>
            <a:r>
              <a:rPr lang="pt-PT" sz="1400" dirty="0"/>
              <a:t>          "py": -23.5246085,</a:t>
            </a:r>
          </a:p>
          <a:p>
            <a:r>
              <a:rPr lang="pt-PT" sz="1400" dirty="0"/>
              <a:t>          "px": -46.670619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16462,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"2025-11-04T19:58:52Z",</a:t>
            </a:r>
          </a:p>
          <a:p>
            <a:r>
              <a:rPr lang="pt-PT" sz="1400" dirty="0"/>
              <a:t>          "py": -23.4677349,</a:t>
            </a:r>
          </a:p>
          <a:p>
            <a:r>
              <a:rPr lang="pt-PT" sz="1400" dirty="0"/>
              <a:t>          "px": -46.6978880</a:t>
            </a:r>
          </a:p>
          <a:p>
            <a:r>
              <a:rPr lang="pt-PT" sz="1400" dirty="0"/>
              <a:t>        }</a:t>
            </a:r>
          </a:p>
          <a:p>
            <a:r>
              <a:rPr lang="pt-PT" sz="1400" dirty="0"/>
              <a:t>     ]</a:t>
            </a:r>
          </a:p>
          <a:p>
            <a:r>
              <a:rPr lang="pt-PT" sz="1400" dirty="0"/>
              <a:t> },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EEC224-6078-1B22-949A-3D60DB19CF1C}"/>
              </a:ext>
            </a:extLst>
          </p:cNvPr>
          <p:cNvSpPr txBox="1"/>
          <p:nvPr/>
        </p:nvSpPr>
        <p:spPr>
          <a:xfrm>
            <a:off x="6585966" y="975502"/>
            <a:ext cx="3115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"637A-10",</a:t>
            </a:r>
          </a:p>
          <a:p>
            <a:r>
              <a:rPr lang="pt-PT" sz="1400" dirty="0"/>
              <a:t>      "cl": 185,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1,</a:t>
            </a:r>
          </a:p>
          <a:p>
            <a:r>
              <a:rPr lang="pt-PT" sz="1400" dirty="0"/>
              <a:t>      "lt0": "TERM. PINHEIROS",</a:t>
            </a:r>
          </a:p>
          <a:p>
            <a:r>
              <a:rPr lang="pt-PT" sz="1400" dirty="0"/>
              <a:t>      "lt1": "TERM. JD. ÂNGELA",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73302,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"2025-11-04T19:58:38Z",</a:t>
            </a:r>
          </a:p>
          <a:p>
            <a:r>
              <a:rPr lang="pt-PT" sz="1400" dirty="0"/>
              <a:t>          "py": -23.672203,</a:t>
            </a:r>
          </a:p>
          <a:p>
            <a:r>
              <a:rPr lang="pt-PT" sz="1400" dirty="0"/>
              <a:t>          "px": -46.7421475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73845,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"2025-11-04T19:58:45Z",</a:t>
            </a:r>
          </a:p>
          <a:p>
            <a:r>
              <a:rPr lang="pt-PT" sz="1400" dirty="0"/>
              <a:t>          "py": -23.60824025,</a:t>
            </a:r>
          </a:p>
          <a:p>
            <a:r>
              <a:rPr lang="pt-PT" sz="1400" dirty="0"/>
              <a:t>          "px": -46.6974405</a:t>
            </a:r>
          </a:p>
          <a:p>
            <a:r>
              <a:rPr lang="pt-PT" sz="1400" dirty="0"/>
              <a:t>         }</a:t>
            </a:r>
          </a:p>
          <a:p>
            <a:r>
              <a:rPr lang="pt-PT" sz="1400" dirty="0"/>
              <a:t>      ]</a:t>
            </a:r>
          </a:p>
          <a:p>
            <a:r>
              <a:rPr lang="pt-PT" sz="1400" dirty="0"/>
              <a:t>    }</a:t>
            </a:r>
          </a:p>
          <a:p>
            <a:r>
              <a:rPr lang="pt-PT" sz="1400" dirty="0"/>
              <a:t>  ]</a:t>
            </a:r>
          </a:p>
          <a:p>
            <a:r>
              <a:rPr lang="pt-P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48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7ED148-2465-92A5-1AE3-1CC210D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CB0FB6-1535-6590-919D-E7EC7E9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64" y="963238"/>
            <a:ext cx="5283789" cy="5581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CC3785-429B-B29F-8785-D546859B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" y="1672375"/>
            <a:ext cx="4698185" cy="416337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686DD3-5BE9-0AD5-0AC0-91B61823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7249668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Camadas Silver, Gold e Entrega de Dados</a:t>
            </a:r>
          </a:p>
        </p:txBody>
      </p:sp>
    </p:spTree>
    <p:extLst>
      <p:ext uri="{BB962C8B-B14F-4D97-AF65-F5344CB8AC3E}">
        <p14:creationId xmlns:p14="http://schemas.microsoft.com/office/powerpoint/2010/main" val="2280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62" y="610451"/>
            <a:ext cx="6558871" cy="552451"/>
          </a:xfrm>
        </p:spPr>
        <p:txBody>
          <a:bodyPr>
            <a:noAutofit/>
          </a:bodyPr>
          <a:lstStyle/>
          <a:p>
            <a:r>
              <a:rPr lang="pt-PT" sz="3200" dirty="0"/>
              <a:t>SPTrans - 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813871"/>
            <a:ext cx="6732607" cy="428517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A Frota de Ônibus da sptrans possui aproximadamente </a:t>
            </a:r>
            <a:r>
              <a:rPr lang="pt-PT" dirty="0">
                <a:solidFill>
                  <a:srgbClr val="FF0000"/>
                </a:solidFill>
              </a:rPr>
              <a:t>1.300 linhas de Ônibus ativas</a:t>
            </a:r>
            <a:r>
              <a:rPr lang="pt-PT" b="0" dirty="0"/>
              <a:t>, uma das maiores operações do mundo.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Nos horários de pico, são mais de </a:t>
            </a:r>
            <a:r>
              <a:rPr lang="pt-PT" dirty="0">
                <a:solidFill>
                  <a:srgbClr val="FF0000"/>
                </a:solidFill>
              </a:rPr>
              <a:t>10.000 Ônibus operando</a:t>
            </a:r>
            <a:r>
              <a:rPr lang="pt-PT" b="0" dirty="0"/>
              <a:t> simultaneamente.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Identificar Problemas de </a:t>
            </a:r>
            <a:r>
              <a:rPr lang="pt-PT" dirty="0">
                <a:solidFill>
                  <a:srgbClr val="FF0000"/>
                </a:solidFill>
              </a:rPr>
              <a:t>lentidão ou paradas inesperadas</a:t>
            </a:r>
            <a:r>
              <a:rPr lang="pt-PT" b="0" dirty="0"/>
              <a:t>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BD1DB-E3BB-C94E-BC07-158B1AB2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58744-69E6-1EE1-1EB3-8A6A28E0F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7F3BA4-BA43-0708-9D29-CDAB0450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457" y="1018474"/>
            <a:ext cx="712619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desafio operacional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0" dirty="0"/>
              <a:t>Fornecer à equipe de operações da SPTrans uma ferramenta para identificar lentidão e congestionamento da frota.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800" dirty="0"/>
              <a:t>Possibilitar uma </a:t>
            </a:r>
            <a:r>
              <a:rPr lang="pt-PT" sz="1800" b="1" dirty="0"/>
              <a:t>atuação reativa</a:t>
            </a:r>
            <a:r>
              <a:rPr lang="pt-PT" sz="1800" dirty="0"/>
              <a:t> rápida, baseada em dados confiáveis.</a:t>
            </a:r>
            <a:endParaRPr lang="en-US" sz="18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solução: monitoramento via kpis chave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1: </a:t>
            </a:r>
            <a:r>
              <a:rPr lang="pt-PT" sz="1600" dirty="0">
                <a:solidFill>
                  <a:schemeClr val="accent1"/>
                </a:solidFill>
              </a:rPr>
              <a:t>Velocidade Operacional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2: </a:t>
            </a:r>
            <a:r>
              <a:rPr lang="pt-PT" sz="1600" dirty="0">
                <a:solidFill>
                  <a:schemeClr val="accent1"/>
                </a:solidFill>
              </a:rPr>
              <a:t>Quantidade de Ônibus Congestionados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3: </a:t>
            </a:r>
            <a:r>
              <a:rPr lang="pt-PT" sz="1600" dirty="0">
                <a:solidFill>
                  <a:schemeClr val="accent1"/>
                </a:solidFill>
              </a:rPr>
              <a:t>Frota Ativa por Linha</a:t>
            </a:r>
          </a:p>
          <a:p>
            <a:pPr lvl="1" algn="l">
              <a:lnSpc>
                <a:spcPct val="110000"/>
              </a:lnSpc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Entregáveis</a:t>
            </a:r>
            <a:r>
              <a:rPr lang="en-US" sz="1600" b="0" dirty="0"/>
              <a:t>: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Near Real-Time (NRT)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Histórica (Batch)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6BE1C858-C1EA-490D-89E3-8051960E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51" y="591441"/>
            <a:ext cx="6950409" cy="552451"/>
          </a:xfrm>
        </p:spPr>
        <p:txBody>
          <a:bodyPr>
            <a:noAutofit/>
          </a:bodyPr>
          <a:lstStyle/>
          <a:p>
            <a:r>
              <a:rPr lang="pt-PT" sz="3200" dirty="0"/>
              <a:t>Desafio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08" y="1495806"/>
            <a:ext cx="6877344" cy="1823466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A API Olho vivo da SPTrans fornece milhões de eventos de geolocalização da frota todos os dias.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dados transitórios, efêmeros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463851" y="3428999"/>
            <a:ext cx="4445334" cy="5524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Premissas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039558"/>
              </p:ext>
            </p:extLst>
          </p:nvPr>
        </p:nvGraphicFramePr>
        <p:xfrm>
          <a:off x="192024" y="4392931"/>
          <a:ext cx="6967728" cy="237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86BFBC3-17C8-A822-866F-A52F4572D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260" y="0"/>
            <a:ext cx="477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64" y="225334"/>
            <a:ext cx="387096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864" y="1075527"/>
            <a:ext cx="7025640" cy="555713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Streaming (visão nrt)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~3-5 Minutos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O que está acontecendo AGORA?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posição de cada ônibus.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KPI1 – Velocidade Operacional por Linha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b="1" dirty="0">
                <a:solidFill>
                  <a:schemeClr val="accent1"/>
                </a:solidFill>
              </a:rPr>
              <a:t>KPI2 – Quantidade de Ônibus Congestionados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Entrega os dados calculados para a camada de baixa latência (PostgreSQL) e para a Camada Silver.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Batch (visão histórica)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~1 Hora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Qual é a VERDADE histórica e consolidada da HORA ANTERIOR?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Consolida os </a:t>
            </a:r>
            <a:r>
              <a:rPr lang="en-US" sz="1600" b="1" dirty="0">
                <a:solidFill>
                  <a:schemeClr val="accent1"/>
                </a:solidFill>
              </a:rPr>
              <a:t>KPI1 </a:t>
            </a:r>
            <a:r>
              <a:rPr lang="en-US" sz="1600" dirty="0"/>
              <a:t>e</a:t>
            </a:r>
            <a:r>
              <a:rPr lang="en-US" sz="1600" b="1" dirty="0">
                <a:solidFill>
                  <a:schemeClr val="accent1"/>
                </a:solidFill>
              </a:rPr>
              <a:t> KPI2</a:t>
            </a:r>
            <a:r>
              <a:rPr lang="en-US" sz="1600" dirty="0"/>
              <a:t> calculados pelo streaming.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“fonte da verdade” na Camada Gold no MinIO.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Entrega os dados consolidados para a camada de baixa latência (PostgreSQL).</a:t>
            </a:r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1" y="582167"/>
            <a:ext cx="11198351" cy="552451"/>
          </a:xfrm>
        </p:spPr>
        <p:txBody>
          <a:bodyPr>
            <a:noAutofit/>
          </a:bodyPr>
          <a:lstStyle/>
          <a:p>
            <a:r>
              <a:rPr lang="pt-PT" sz="3200" dirty="0"/>
              <a:t>Arquitetura Híbrida - Pipelines Batch e Streaming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E3A27-1048-ADCF-2688-0AC21F03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2" y="1583055"/>
            <a:ext cx="1094695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Streaming - NRT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0" y="1431974"/>
            <a:ext cx="8455020" cy="227889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08" y="3710866"/>
            <a:ext cx="11987784" cy="3101414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Consome dados do tópico.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</a:t>
            </a:r>
            <a:r>
              <a:rPr lang="pt-PT" sz="1400" b="0" dirty="0"/>
              <a:t>grava dados em uma flat table na Camada Silver do MinIO (Delta Lake)</a:t>
            </a:r>
            <a:r>
              <a:rPr lang="pt-PT" sz="1400" dirty="0"/>
              <a:t>, particionado por</a:t>
            </a:r>
            <a:r>
              <a:rPr lang="pt-PT" sz="1400" b="0" dirty="0"/>
              <a:t> </a:t>
            </a:r>
            <a:r>
              <a:rPr lang="pt-PT" sz="1400" b="1" dirty="0"/>
              <a:t>ano/mês/dia/hora</a:t>
            </a:r>
            <a:r>
              <a:rPr lang="pt-PT" sz="1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Atualiza a posição de cada ônibus.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os </a:t>
            </a:r>
            <a:r>
              <a:rPr lang="en-US" sz="1400" b="1" dirty="0">
                <a:solidFill>
                  <a:schemeClr val="accent1"/>
                </a:solidFill>
              </a:rPr>
              <a:t>KPI1 - Velocidade Operacional por Linha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0" dirty="0"/>
              <a:t>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KPI2 - Ônibus Congestionados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calculados para a camada de baixa latência (PostgreSQL) e para a Camada Silver.</a:t>
            </a:r>
            <a:endParaRPr lang="pt-PT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Resultado: 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Dados para os dashboards NRT atualizados a cada </a:t>
            </a:r>
            <a:r>
              <a:rPr lang="en-US" sz="1400" b="1" dirty="0">
                <a:solidFill>
                  <a:srgbClr val="00B050"/>
                </a:solidFill>
              </a:rPr>
              <a:t>~3-5 Minutos.</a:t>
            </a:r>
            <a:endParaRPr lang="pt-P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167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Batch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54" y="3392425"/>
            <a:ext cx="11927628" cy="3355848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Executa no </a:t>
            </a:r>
            <a:r>
              <a:rPr lang="pt-PT" sz="1400" dirty="0"/>
              <a:t>minuto 5 da hora atual e busca dados da hora anterior na Camada Bronze do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grava dados em uma flat table na Camada Silver do MinIO (Delta Lake), particionado por </a:t>
            </a:r>
            <a:r>
              <a:rPr lang="pt-PT" sz="1400" b="1" dirty="0"/>
              <a:t>ano/mês/dia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 </a:t>
            </a:r>
            <a:r>
              <a:rPr lang="en-US" sz="14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Consolida os </a:t>
            </a:r>
            <a:r>
              <a:rPr lang="pt-PT" sz="1400" b="1" dirty="0">
                <a:solidFill>
                  <a:schemeClr val="accent1"/>
                </a:solidFill>
              </a:rPr>
              <a:t>KPI1</a:t>
            </a:r>
            <a:r>
              <a:rPr lang="pt-PT" sz="1400" dirty="0"/>
              <a:t> e </a:t>
            </a:r>
            <a:r>
              <a:rPr lang="pt-PT" sz="1400" b="1" dirty="0">
                <a:solidFill>
                  <a:schemeClr val="accent1"/>
                </a:solidFill>
              </a:rPr>
              <a:t>KPI2</a:t>
            </a:r>
            <a:r>
              <a:rPr lang="pt-PT" sz="1400" dirty="0"/>
              <a:t> calculados pelo streaming.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Atualiza a “fonte da verdade” na Camada Gold no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consolidados para a camada de baixa latência (PostgreSQL).</a:t>
            </a:r>
            <a:endParaRPr lang="pt-PT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Resultado: 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Dados para os dashboards históricos consolidados e atualizados em ~1 hora.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E57C5709-23B5-861E-5084-F35C610E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58" y="1134618"/>
            <a:ext cx="7823083" cy="23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C7C6-B961-BF6B-2C4A-FE98828E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08919-8567-9633-A936-4560E56EE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" y="602204"/>
            <a:ext cx="8406384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8B7BC3-20A5-BFB4-CD3E-C5AB1FFD6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509" y="1468867"/>
            <a:ext cx="4672584" cy="157276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Ingestão de dados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pt-PT" sz="1300" dirty="0"/>
              <a:t>Apache NiFi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C39834C-9DF0-7FA0-F5F1-EA5C7620488D}"/>
              </a:ext>
            </a:extLst>
          </p:cNvPr>
          <p:cNvCxnSpPr>
            <a:cxnSpLocks/>
          </p:cNvCxnSpPr>
          <p:nvPr/>
        </p:nvCxnSpPr>
        <p:spPr>
          <a:xfrm>
            <a:off x="5239512" y="2221992"/>
            <a:ext cx="0" cy="4379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30E198E3-14ED-D561-AFB8-3E1CE0DE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82697"/>
            <a:ext cx="4591049" cy="2817114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3CE71E1C-45A6-00CF-1DFA-D576305BB862}"/>
              </a:ext>
            </a:extLst>
          </p:cNvPr>
          <p:cNvSpPr txBox="1">
            <a:spLocks/>
          </p:cNvSpPr>
          <p:nvPr/>
        </p:nvSpPr>
        <p:spPr>
          <a:xfrm>
            <a:off x="5853911" y="1468867"/>
            <a:ext cx="5751042" cy="164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streaming (NRT)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Kafka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 Streaming</a:t>
            </a:r>
          </a:p>
          <a:p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8E95892-0B57-A7C0-59DA-CF92DFE4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55" y="3623668"/>
            <a:ext cx="5751042" cy="2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211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1231</Words>
  <Application>Microsoft Office PowerPoint</Application>
  <PresentationFormat>Widescreen</PresentationFormat>
  <Paragraphs>194</Paragraphs>
  <Slides>18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Grandview Display</vt:lpstr>
      <vt:lpstr>Wingdings</vt:lpstr>
      <vt:lpstr>DashVTI</vt:lpstr>
      <vt:lpstr>Monitoramento da Frota de Ônibus de SP</vt:lpstr>
      <vt:lpstr>SPTrans - Contexto de Negócio </vt:lpstr>
      <vt:lpstr>Objetivo</vt:lpstr>
      <vt:lpstr>Desafio Técnico</vt:lpstr>
      <vt:lpstr>Solução</vt:lpstr>
      <vt:lpstr>Arquitetura Híbrida - Pipelines Batch e Streaming</vt:lpstr>
      <vt:lpstr>Pipeline Streaming - NRT</vt:lpstr>
      <vt:lpstr>Pipeline Batch</vt:lpstr>
      <vt:lpstr>Ferramentas e Tecnologias – Parte 1</vt:lpstr>
      <vt:lpstr>Ferramentas e Tecnologias – Parte 2</vt:lpstr>
      <vt:lpstr>Demonstração – Pipeline em Ação</vt:lpstr>
      <vt:lpstr>Perguntas</vt:lpstr>
      <vt:lpstr>Regras de negócio</vt:lpstr>
      <vt:lpstr>Amostra dashboard NRT</vt:lpstr>
      <vt:lpstr>Amostra dashboard Análise Histórica </vt:lpstr>
      <vt:lpstr>Objetivo</vt:lpstr>
      <vt:lpstr>Camada Bronze (Retorno API /Posicao da SPTrans)</vt:lpstr>
      <vt:lpstr>Camadas Silver, Gold e Entrega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Guilherme Palmeira</cp:lastModifiedBy>
  <cp:revision>71</cp:revision>
  <dcterms:created xsi:type="dcterms:W3CDTF">2025-10-27T16:34:08Z</dcterms:created>
  <dcterms:modified xsi:type="dcterms:W3CDTF">2025-11-06T20:59:15Z</dcterms:modified>
</cp:coreProperties>
</file>